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0" r:id="rId5"/>
    <p:sldId id="261" r:id="rId6"/>
    <p:sldId id="285" r:id="rId7"/>
    <p:sldId id="262" r:id="rId8"/>
    <p:sldId id="263" r:id="rId9"/>
    <p:sldId id="288" r:id="rId10"/>
    <p:sldId id="264" r:id="rId11"/>
    <p:sldId id="291" r:id="rId12"/>
    <p:sldId id="292" r:id="rId13"/>
    <p:sldId id="295" r:id="rId14"/>
    <p:sldId id="296" r:id="rId15"/>
    <p:sldId id="272" r:id="rId16"/>
    <p:sldId id="298" r:id="rId17"/>
    <p:sldId id="299" r:id="rId18"/>
    <p:sldId id="293" r:id="rId19"/>
    <p:sldId id="294" r:id="rId20"/>
    <p:sldId id="297" r:id="rId21"/>
    <p:sldId id="283" r:id="rId22"/>
    <p:sldId id="300" r:id="rId23"/>
    <p:sldId id="302" r:id="rId24"/>
    <p:sldId id="286" r:id="rId25"/>
    <p:sldId id="303" r:id="rId26"/>
    <p:sldId id="301" r:id="rId27"/>
    <p:sldId id="304" r:id="rId28"/>
    <p:sldId id="289" r:id="rId29"/>
    <p:sldId id="265" r:id="rId30"/>
    <p:sldId id="290" r:id="rId31"/>
    <p:sldId id="267" r:id="rId32"/>
    <p:sldId id="282" r:id="rId33"/>
    <p:sldId id="268" r:id="rId34"/>
    <p:sldId id="270" r:id="rId35"/>
    <p:sldId id="271" r:id="rId36"/>
    <p:sldId id="274" r:id="rId37"/>
    <p:sldId id="280" r:id="rId38"/>
    <p:sldId id="281" r:id="rId39"/>
    <p:sldId id="287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5" d="100"/>
          <a:sy n="65" d="100"/>
        </p:scale>
        <p:origin x="1315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3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4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4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bert.Donald@epa.gov" TargetMode="External"/><Relationship Id="rId3" Type="http://schemas.openxmlformats.org/officeDocument/2006/relationships/hyperlink" Target="mailto:frederickayivi@gmail.com" TargetMode="External"/><Relationship Id="rId7" Type="http://schemas.openxmlformats.org/officeDocument/2006/relationships/hyperlink" Target="mailto:Raimondo.Sandy@epa.gov" TargetMode="External"/><Relationship Id="rId12" Type="http://schemas.openxmlformats.org/officeDocument/2006/relationships/image" Target="../media/image2.jpeg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itchford3@cox.net" TargetMode="External"/><Relationship Id="rId11" Type="http://schemas.openxmlformats.org/officeDocument/2006/relationships/image" Target="../media/image1.png"/><Relationship Id="rId5" Type="http://schemas.openxmlformats.org/officeDocument/2006/relationships/hyperlink" Target="mailto:Denton.Debra@epa.gov" TargetMode="External"/><Relationship Id="rId10" Type="http://schemas.openxmlformats.org/officeDocument/2006/relationships/hyperlink" Target="mailto:Yuan.Yongping@epa.gov" TargetMode="External"/><Relationship Id="rId4" Type="http://schemas.openxmlformats.org/officeDocument/2006/relationships/hyperlink" Target="mailto:Yuzhou.Luo@cdpr.ca.gov" TargetMode="External"/><Relationship Id="rId9" Type="http://schemas.openxmlformats.org/officeDocument/2006/relationships/hyperlink" Target="mailto:Purucker.Tom@epa.gov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epa.gov/pesticide-science-and-assessing-pesticide-risks/aquatic-life-benchmarks-and-ecological-risk#ref_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15" y="774341"/>
            <a:ext cx="8883940" cy="325526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Sensitivity Analysis and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 of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Bifenthrin Surface Water Concentrations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from California Urban Runoff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5" y="4321314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Emma </a:t>
            </a:r>
            <a:r>
              <a:rPr lang="en-GB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Chelsvig</a:t>
            </a:r>
            <a:r>
              <a:rPr lang="en-GB" sz="1800" u="sng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Frederick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Ayivi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Sumathy Sinnathamby,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83890" y="6140741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frederickayivi@gmail.com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home lawn pesticide">
            <a:extLst>
              <a:ext uri="{FF2B5EF4-FFF2-40B4-BE49-F238E27FC236}">
                <a16:creationId xmlns:a16="http://schemas.microsoft.com/office/drawing/2014/main" id="{8E787708-5D00-4495-B401-799689AE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1400483"/>
            <a:ext cx="2377169" cy="18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me lawn pesticide">
            <a:extLst>
              <a:ext uri="{FF2B5EF4-FFF2-40B4-BE49-F238E27FC236}">
                <a16:creationId xmlns:a16="http://schemas.microsoft.com/office/drawing/2014/main" id="{2BB40A73-9F6C-4A58-82DD-1E482502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3732801"/>
            <a:ext cx="2391963" cy="16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AB9D8-BFA3-4E97-A2C7-4B0B9DED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93357-7B43-4F06-890D-9266BC2B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37D9B-DE2B-475E-A594-473C457A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E3BA8-FCC7-4B2D-8D96-6061B820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5A950-E76F-4C0C-B182-F0EA29D6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48251-6AEE-4A85-B017-8DC0DCF7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8B8F9-AA11-469B-BA2E-1858E863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4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25E2E-42CE-49AE-9213-20508B9A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0238D-BA8B-4601-B174-DCAF5379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9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4E88A-C345-4FD2-92A3-090D39EC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9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 deterministic and probabilistic approaches with PWC to simulate bifenthrin concentration in urban runoff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sensitive inputs with respect to model output variability</a:t>
            </a:r>
          </a:p>
        </p:txBody>
      </p:sp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(benthic zone) </a:t>
            </a:r>
          </a:p>
        </p:txBody>
      </p:sp>
    </p:spTree>
    <p:extLst>
      <p:ext uri="{BB962C8B-B14F-4D97-AF65-F5344CB8AC3E}">
        <p14:creationId xmlns:p14="http://schemas.microsoft.com/office/powerpoint/2010/main" val="1712869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934AF-5B1F-4AD4-A5C3-4F89478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1F8FE-E8A5-4222-A204-4446853C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5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64C8B-17AE-49D6-9B48-49612FA3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A2EE2-E7F9-4DDF-A547-7DB3E301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2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101A3-813F-4376-B474-DE9B6A2C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4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ACAE1-BB3A-4847-92BA-2EB32F8B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1B180-6318-48CA-A05A-C032EA2A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903"/>
            <a:ext cx="12192000" cy="60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Partial Correlation Coefficients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D098-B610-4431-983D-0D7F1621D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8702" y="4084889"/>
            <a:ext cx="3021621" cy="170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3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114273" y="5156651"/>
            <a:ext cx="51364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application rate (kg/ha)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	= fraction of organic carbon on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= fraction of organic carbon on sediment in benthic region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860086" y="5156651"/>
            <a:ext cx="62176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bf			= provides additional constant flow through water body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 life (days)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fc 			= field capacity in the horizon (cm3 cm-3)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WP			= wilting point in the horizon (cm3 cm-3)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2506-6CE4-46B8-BAA4-046D153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02" y="699372"/>
            <a:ext cx="4032701" cy="4032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E37DB-0E5F-4DC0-A869-348C71D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372"/>
            <a:ext cx="4032701" cy="403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B2471C-2AA1-43D8-9A04-DA03B65B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299" y="699372"/>
            <a:ext cx="4032701" cy="40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986" y="1448617"/>
            <a:ext cx="6144527" cy="5120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Sacramento-San Joaquin River Delta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Habitat for fish and invertebrate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Experiencing habitat loss due to pyrethroid use and its associated pollution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Bifenthrin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Pyrethroid; toxic to Delta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by professional pest control applicators for landscape application or as perimeter treatments to structures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Considerable amount in urban runoff after rain events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exposure models (ex., PWC)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8794439" y="3424428"/>
            <a:ext cx="2847023" cy="3226766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81481" y="5033251"/>
            <a:ext cx="5815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974357" y="5033251"/>
            <a:ext cx="6217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	= fraction of organic carbon on sediment in benthic region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 		= fraction of organic carbon on suspended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DOC1			= concentration of dissolved organic carbon in water column (mg/L)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SUSED		= suspended solids concentration in water column (mg/L)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PLMAS		= concentration of biosolids in water column (mg/L)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half-life (days)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FAEC8-8E4F-437D-840A-69478A222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628" y="506396"/>
            <a:ext cx="4020845" cy="402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2AD715-91C8-4B1A-ACD3-71A8891C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53" y="506396"/>
            <a:ext cx="4020845" cy="4020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125F4C-BA8E-4FCA-A493-D26691F03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6" y="506396"/>
            <a:ext cx="4020845" cy="40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04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B9AB4-8503-4997-AB59-78AEFD12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05" y="152399"/>
            <a:ext cx="55340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9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6A914-A2A9-47CE-9926-02E9CD49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r="750"/>
          <a:stretch/>
        </p:blipFill>
        <p:spPr>
          <a:xfrm>
            <a:off x="4577977" y="514350"/>
            <a:ext cx="5403370" cy="634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" r="927"/>
          <a:stretch/>
        </p:blipFill>
        <p:spPr>
          <a:xfrm>
            <a:off x="4551850" y="126445"/>
            <a:ext cx="540337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r="927"/>
          <a:stretch/>
        </p:blipFill>
        <p:spPr>
          <a:xfrm>
            <a:off x="4577976" y="122994"/>
            <a:ext cx="5403370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E668-99CD-47BA-9E4C-5A90894E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76" y="517890"/>
            <a:ext cx="5448300" cy="63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3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35D2C-DC46-4BF9-BAF3-C1465344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9" y="0"/>
            <a:ext cx="5324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5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9F035-B92E-480A-B8F0-A7CDC1B6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7" y="353085"/>
            <a:ext cx="5353050" cy="650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AAA61-8D38-46D5-9758-82B6380A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96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89DEA-8049-4E13-B411-353CE58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5569D-1FF6-4E41-8034-A3A68B84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" b="1"/>
          <a:stretch/>
        </p:blipFill>
        <p:spPr>
          <a:xfrm>
            <a:off x="4517302" y="407405"/>
            <a:ext cx="5257800" cy="56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6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95363"/>
            <a:ext cx="2947988" cy="46021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822E43-CC19-4BFF-9370-17ED9D07625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4219041"/>
              </p:ext>
            </p:extLst>
          </p:nvPr>
        </p:nvGraphicFramePr>
        <p:xfrm>
          <a:off x="157597" y="502813"/>
          <a:ext cx="6785374" cy="5152169"/>
        </p:xfrm>
        <a:graphic>
          <a:graphicData uri="http://schemas.openxmlformats.org/drawingml/2006/table">
            <a:tbl>
              <a:tblPr/>
              <a:tblGrid>
                <a:gridCol w="821040">
                  <a:extLst>
                    <a:ext uri="{9D8B030D-6E8A-4147-A177-3AD203B41FA5}">
                      <a16:colId xmlns:a16="http://schemas.microsoft.com/office/drawing/2014/main" val="690886374"/>
                    </a:ext>
                  </a:extLst>
                </a:gridCol>
                <a:gridCol w="858789">
                  <a:extLst>
                    <a:ext uri="{9D8B030D-6E8A-4147-A177-3AD203B41FA5}">
                      <a16:colId xmlns:a16="http://schemas.microsoft.com/office/drawing/2014/main" val="1948390564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014522741"/>
                    </a:ext>
                  </a:extLst>
                </a:gridCol>
                <a:gridCol w="1613768">
                  <a:extLst>
                    <a:ext uri="{9D8B030D-6E8A-4147-A177-3AD203B41FA5}">
                      <a16:colId xmlns:a16="http://schemas.microsoft.com/office/drawing/2014/main" val="1420576671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602977106"/>
                    </a:ext>
                  </a:extLst>
                </a:gridCol>
                <a:gridCol w="670044">
                  <a:extLst>
                    <a:ext uri="{9D8B030D-6E8A-4147-A177-3AD203B41FA5}">
                      <a16:colId xmlns:a16="http://schemas.microsoft.com/office/drawing/2014/main" val="544638831"/>
                    </a:ext>
                  </a:extLst>
                </a:gridCol>
                <a:gridCol w="1123031">
                  <a:extLst>
                    <a:ext uri="{9D8B030D-6E8A-4147-A177-3AD203B41FA5}">
                      <a16:colId xmlns:a16="http://schemas.microsoft.com/office/drawing/2014/main" val="1707834201"/>
                    </a:ext>
                  </a:extLst>
                </a:gridCol>
              </a:tblGrid>
              <a:tr h="5788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              (%)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296162"/>
                  </a:ext>
                </a:extLst>
              </a:tr>
              <a:tr h="26424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Folsom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27.61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73356 / 27.61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2656.86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26.21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69637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002161"/>
                  </a:ext>
                </a:extLst>
              </a:tr>
              <a:tr h="397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Rancho Cordova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69.70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114151 / 69.70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1637.75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14.46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23682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15202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375.67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1097102 / 375.67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2920.39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9.64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17.45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28153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888751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Sloughhouse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123.09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7044 /123.09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57.23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44357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91351"/>
                  </a:ext>
                </a:extLst>
              </a:tr>
              <a:tr h="397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765.83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105175 / 765.83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137.33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00619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00030"/>
                  </a:ext>
                </a:extLst>
              </a:tr>
              <a:tr h="2768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96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819465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122095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68624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97" y="63326"/>
            <a:ext cx="3208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Folsom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197483" y="2442371"/>
            <a:ext cx="4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[8.39% * PUR(Sacramento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[0.18% * PUR(El Dorado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[0.04% * PUR(Placer County)]</a:t>
            </a:r>
            <a:endParaRPr lang="en-US" sz="16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25EBC3-78E2-446E-AE68-2BC91FC70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344"/>
              </p:ext>
            </p:extLst>
          </p:nvPr>
        </p:nvGraphicFramePr>
        <p:xfrm>
          <a:off x="7343383" y="513070"/>
          <a:ext cx="4343400" cy="16205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5308445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06601379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28864073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894595021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 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 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064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1450277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037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181465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856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576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6B110BE7-947E-4A87-BC3D-713FB9F6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321" y="4616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1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557-F14E-4906-8799-51D8AD46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FBE7-0AF0-48D1-AE4C-E5613C67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675"/>
            <a:ext cx="7315200" cy="52800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EPA Office of Pesticide Program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Simulates pesticide concentration in surface water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Pesticide Root Zone Model (PRZM)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Volume Waterbody Model (VVWM)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Site-specific inputs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D5CDE-B7F8-4781-86DA-F0087635C49E}"/>
              </a:ext>
            </a:extLst>
          </p:cNvPr>
          <p:cNvGrpSpPr/>
          <p:nvPr/>
        </p:nvGrpSpPr>
        <p:grpSpPr>
          <a:xfrm>
            <a:off x="4437776" y="2650921"/>
            <a:ext cx="6126096" cy="4067251"/>
            <a:chOff x="471188" y="2237584"/>
            <a:chExt cx="8296676" cy="3976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B7434-785E-4FB0-B750-A2B7D3E503AE}"/>
                </a:ext>
              </a:extLst>
            </p:cNvPr>
            <p:cNvSpPr/>
            <p:nvPr/>
          </p:nvSpPr>
          <p:spPr bwMode="auto">
            <a:xfrm>
              <a:off x="471188" y="2237584"/>
              <a:ext cx="8201624" cy="39769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174F46-A4D6-4C99-B6BE-6F2BAA8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31" y="3376037"/>
              <a:ext cx="4239370" cy="27892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268BFD-36DD-4CFA-BF08-0B50E4E9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091" y="3429000"/>
              <a:ext cx="4030773" cy="27122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2599E-FABA-4210-9039-7E88C68B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0699" y="2246226"/>
              <a:ext cx="2438400" cy="13319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C60326-F5D9-43FF-B412-4C1E71F421B0}"/>
              </a:ext>
            </a:extLst>
          </p:cNvPr>
          <p:cNvSpPr txBox="1"/>
          <p:nvPr/>
        </p:nvSpPr>
        <p:spPr>
          <a:xfrm>
            <a:off x="5161515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PRZM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2A050-3677-4F5C-9CD2-D08BA87D89AC}"/>
              </a:ext>
            </a:extLst>
          </p:cNvPr>
          <p:cNvSpPr txBox="1"/>
          <p:nvPr/>
        </p:nvSpPr>
        <p:spPr>
          <a:xfrm>
            <a:off x="8800013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VVWM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C36EC-78E1-48A6-9780-C71E29A764A8}"/>
              </a:ext>
            </a:extLst>
          </p:cNvPr>
          <p:cNvSpPr/>
          <p:nvPr/>
        </p:nvSpPr>
        <p:spPr>
          <a:xfrm>
            <a:off x="4363770" y="2659759"/>
            <a:ext cx="6319319" cy="4067251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6842C25-686F-4EEE-9200-4F4CDE16948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94178352"/>
              </p:ext>
            </p:extLst>
          </p:nvPr>
        </p:nvGraphicFramePr>
        <p:xfrm>
          <a:off x="161541" y="572571"/>
          <a:ext cx="6848475" cy="3690620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5317894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385566453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9309233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156071985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30433344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08186446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958947063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                   (%)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351779"/>
                  </a:ext>
                </a:extLst>
              </a:tr>
              <a:tr h="266700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Lincoln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211.75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73015 / 211.75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344.82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49.46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05029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Roseville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37.78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117209 / 37.78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3102.41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15.61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13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 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23504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45.54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97.13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831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131.96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2570 /131.96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19.48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253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621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46.89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646280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9872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2FC8BD-CC44-4385-8EEA-5C217D426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45577"/>
              </p:ext>
            </p:extLst>
          </p:nvPr>
        </p:nvGraphicFramePr>
        <p:xfrm>
          <a:off x="7495049" y="575880"/>
          <a:ext cx="4343400" cy="132588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6928181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751984508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6184473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44908817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08654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17.87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086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95067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32825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1" y="112216"/>
            <a:ext cx="2474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PGC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495049" y="2166212"/>
            <a:ext cx="3981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[17.87% * PUR(Placer County)] + [0.03% * PUR(Sutter County)]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5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C117-DDEE-49EA-90C9-DBA211A4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Aquatic Life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C55C-4DFD-4AD5-AB59-F15C8DE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Source Link:</a:t>
            </a:r>
          </a:p>
          <a:p>
            <a:r>
              <a:rPr lang="fr-FR" u="sng" dirty="0">
                <a:hlinkClick r:id="rId2"/>
              </a:rPr>
              <a:t>https://www.epa.gov/pesticide-science-and-assessing-pesticide-risks/aquatic-life-benchmarks-and-ecological-risk#ref_3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5219C7-31D4-41F8-8D04-EB50EBF5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93" y="4051527"/>
            <a:ext cx="69151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C6F9-6096-4023-93DE-9FD2EEA1E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AF4C-B199-4B47-BC00-0637B59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08" y="40944"/>
            <a:ext cx="8862819" cy="67761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067" y="301595"/>
                <a:ext cx="5364478" cy="593101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 Rate Process</a:t>
                </a:r>
              </a:p>
              <a:p>
                <a:pPr marL="0" indent="0">
                  <a:buNone/>
                </a:pPr>
                <a:endParaRPr lang="en-US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PUR Urban Pesticide Use, 2009 – 2014, counties of interest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Sum monthly applications (kg)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Incorporated homeowner use (add 25% of reported urban use)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Luo, 2015 method</a:t>
                </a:r>
              </a:p>
              <a:p>
                <a:pPr marL="0" indent="0">
                  <a:buNone/>
                </a:pPr>
                <a:endParaRPr lang="en-US" sz="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 fraction of County in Watershed</a:t>
                </a:r>
              </a:p>
              <a:p>
                <a:pPr marL="502920" lvl="1" indent="0">
                  <a:buNone/>
                </a:pPr>
                <a:endParaRPr lang="en-US" sz="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𝑑𝑒𝑛𝑠𝑖𝑡𝑦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×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𝑎𝑟𝑒𝑎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𝑜𝑓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𝑤𝑎𝑡𝑒𝑟𝑠h𝑒𝑑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𝑖𝑛𝑡𝑒𝑟𝑠𝑒𝑐𝑡𝑖𝑛𝑔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𝑡𝑜𝑡𝑎𝑙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𝑝𝑜𝑝𝑢𝑙𝑎𝑡𝑖𝑜𝑛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Urban Pesticide use in Watershed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8.39%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𝑆𝑎𝑐𝑟𝑎𝑚𝑒𝑛𝑡𝑜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0.18%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𝐸𝑙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𝐷𝑜𝑟𝑎𝑑𝑜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04%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𝑃𝑙𝑎𝑐𝑒𝑟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Divide application by area of urban land cover in watershed (kg/ha)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daily app. rates (2009 – 2014) : divide monthly application rate by number of days in month, and compute a 30-day moving average</a:t>
                </a:r>
              </a:p>
              <a:p>
                <a:pPr marL="0" indent="0">
                  <a:buNone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7" y="301595"/>
                <a:ext cx="5364478" cy="5931017"/>
              </a:xfrm>
              <a:prstGeom prst="rect">
                <a:avLst/>
              </a:prstGeom>
              <a:blipFill>
                <a:blip r:embed="rId2"/>
                <a:stretch>
                  <a:fillRect l="-909" t="-925" b="-8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61DBB95-283C-4F50-9D89-8B3451E6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66" y="803798"/>
            <a:ext cx="6870034" cy="52462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092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388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B9B-F018-4E7D-A7A0-193414DF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323" y="751438"/>
            <a:ext cx="7315200" cy="58847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value (conservative estimate) for all input parameters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*.wea weather file (Fry et al., 2016)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weather station assigned to each storm drain site based on nearest distance between storm drain and grid centroid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Precipitation, Evapotranspiration, Temperature, Wind Speed, Solar Radiation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2008 – 2014</a:t>
            </a:r>
          </a:p>
          <a:p>
            <a:pPr marL="50292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 monthly application rates (previous slide)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288141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91071" y="2005149"/>
            <a:ext cx="26182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91071" y="4740711"/>
            <a:ext cx="23660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07_pcc_graphics.R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08_percentile_graphics.R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615803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886471F-70AB-44F2-9057-BB5600A05C6C}"/>
              </a:ext>
            </a:extLst>
          </p:cNvPr>
          <p:cNvSpPr txBox="1"/>
          <p:nvPr/>
        </p:nvSpPr>
        <p:spPr>
          <a:xfrm>
            <a:off x="292644" y="-807190"/>
            <a:ext cx="5839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(water column) </a:t>
            </a:r>
          </a:p>
        </p:txBody>
      </p:sp>
    </p:spTree>
    <p:extLst>
      <p:ext uri="{BB962C8B-B14F-4D97-AF65-F5344CB8AC3E}">
        <p14:creationId xmlns:p14="http://schemas.microsoft.com/office/powerpoint/2010/main" val="161782266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1461</Words>
  <Application>Microsoft Office PowerPoint</Application>
  <PresentationFormat>Widescreen</PresentationFormat>
  <Paragraphs>367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Cambria Math</vt:lpstr>
      <vt:lpstr>Corbel</vt:lpstr>
      <vt:lpstr>Courier New</vt:lpstr>
      <vt:lpstr>Wingdings 2</vt:lpstr>
      <vt:lpstr>Frame</vt:lpstr>
      <vt:lpstr>Sensitivity Analysis and  Model Evaluation of  Bifenthrin Surface Water Concentrations  from California Urban Runoff </vt:lpstr>
      <vt:lpstr>Goals</vt:lpstr>
      <vt:lpstr>Study Overview</vt:lpstr>
      <vt:lpstr>PWC</vt:lpstr>
      <vt:lpstr>Site Overview</vt:lpstr>
      <vt:lpstr>PowerPoint Presentation</vt:lpstr>
      <vt:lpstr>Deterministic Model setup</vt:lpstr>
      <vt:lpstr>PowerPoint Presentation</vt:lpstr>
      <vt:lpstr>Percentile Plots   (water column)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Percentile Plots   (benthic zone) 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Partial Correlation Coefficients</vt:lpstr>
      <vt:lpstr>Results </vt:lpstr>
      <vt:lpstr>Results </vt:lpstr>
      <vt:lpstr>The End</vt:lpstr>
      <vt:lpstr>PowerPoint Presentation</vt:lpstr>
      <vt:lpstr>Deterministic Input Parameters</vt:lpstr>
      <vt:lpstr>Deterministic Input Parameters</vt:lpstr>
      <vt:lpstr>Deterministic Input Parameters</vt:lpstr>
      <vt:lpstr>Probabilistic Input Ranges</vt:lpstr>
      <vt:lpstr>Probabilistic Input Ranges</vt:lpstr>
      <vt:lpstr>Probabilistic Input Ranges</vt:lpstr>
      <vt:lpstr>Application Rates Computation</vt:lpstr>
      <vt:lpstr>Application Rates Computation</vt:lpstr>
      <vt:lpstr>Aquatic Life Benchmarks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 and  Model Evaluation of  Bifenthrin Surface Water Concentrations  from California Urban Runoff </dc:title>
  <dc:creator>Chelsvig, Emma</dc:creator>
  <cp:lastModifiedBy>Chelsvig, Emma</cp:lastModifiedBy>
  <cp:revision>36</cp:revision>
  <dcterms:created xsi:type="dcterms:W3CDTF">2020-03-06T15:45:16Z</dcterms:created>
  <dcterms:modified xsi:type="dcterms:W3CDTF">2020-08-18T15:36:57Z</dcterms:modified>
</cp:coreProperties>
</file>